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3" d="100"/>
          <a:sy n="33" d="100"/>
        </p:scale>
        <p:origin x="1152" y="2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124961" y="3428936"/>
            <a:ext cx="2667000" cy="261150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449705" y="2026107"/>
            <a:ext cx="6244589" cy="7575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46633" y="551194"/>
            <a:ext cx="8250732" cy="12611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3540" y="2650363"/>
            <a:ext cx="8376919" cy="3172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49705" y="2026107"/>
            <a:ext cx="624395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0" dirty="0">
                <a:latin typeface="Footlight MT Light"/>
                <a:cs typeface="Footlight MT Light"/>
              </a:rPr>
              <a:t>Lesson 1</a:t>
            </a:r>
            <a:r>
              <a:rPr sz="4800" b="0" spc="-125" dirty="0">
                <a:latin typeface="Footlight MT Light"/>
                <a:cs typeface="Footlight MT Light"/>
              </a:rPr>
              <a:t> </a:t>
            </a:r>
            <a:r>
              <a:rPr sz="4800" b="0" spc="-5" dirty="0">
                <a:latin typeface="Footlight MT Light"/>
                <a:cs typeface="Footlight MT Light"/>
              </a:rPr>
              <a:t>Demonstrations</a:t>
            </a:r>
            <a:endParaRPr sz="4800">
              <a:latin typeface="Footlight MT Light"/>
              <a:cs typeface="Footlight MT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717038" y="2921584"/>
            <a:ext cx="3783329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1F487C"/>
                </a:solidFill>
                <a:latin typeface="Cambria"/>
                <a:cs typeface="Cambria"/>
              </a:rPr>
              <a:t>Condensation </a:t>
            </a:r>
            <a:r>
              <a:rPr sz="2400" spc="-5" dirty="0">
                <a:solidFill>
                  <a:srgbClr val="1F487C"/>
                </a:solidFill>
                <a:latin typeface="Cambria"/>
                <a:cs typeface="Cambria"/>
              </a:rPr>
              <a:t>and Dew</a:t>
            </a:r>
            <a:r>
              <a:rPr sz="2400" spc="-65" dirty="0">
                <a:solidFill>
                  <a:srgbClr val="1F487C"/>
                </a:solidFill>
                <a:latin typeface="Cambria"/>
                <a:cs typeface="Cambria"/>
              </a:rPr>
              <a:t> </a:t>
            </a:r>
            <a:r>
              <a:rPr sz="2400" spc="-10" dirty="0">
                <a:solidFill>
                  <a:srgbClr val="1F487C"/>
                </a:solidFill>
                <a:latin typeface="Cambria"/>
                <a:cs typeface="Cambria"/>
              </a:rPr>
              <a:t>Point</a:t>
            </a:r>
            <a:endParaRPr sz="2400">
              <a:latin typeface="Cambria"/>
              <a:cs typeface="Cambri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493634" y="6664807"/>
            <a:ext cx="1523238" cy="1195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53336" y="211581"/>
            <a:ext cx="604075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0" spc="-5" dirty="0">
                <a:latin typeface="Footlight MT Light"/>
                <a:cs typeface="Footlight MT Light"/>
              </a:rPr>
              <a:t>Condensation on the</a:t>
            </a:r>
            <a:r>
              <a:rPr sz="4000" b="0" spc="-20" dirty="0">
                <a:latin typeface="Footlight MT Light"/>
                <a:cs typeface="Footlight MT Light"/>
              </a:rPr>
              <a:t> </a:t>
            </a:r>
            <a:r>
              <a:rPr sz="4000" b="0" spc="-5" dirty="0">
                <a:latin typeface="Footlight MT Light"/>
                <a:cs typeface="Footlight MT Light"/>
              </a:rPr>
              <a:t>Outside</a:t>
            </a:r>
            <a:endParaRPr sz="4000">
              <a:latin typeface="Footlight MT Light"/>
              <a:cs typeface="Footlight MT Ligh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562600" y="4171950"/>
            <a:ext cx="3581399" cy="26860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4114800"/>
            <a:ext cx="3657600" cy="274319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12140" y="1016253"/>
            <a:ext cx="7995284" cy="557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marR="5080" indent="-274320">
              <a:lnSpc>
                <a:spcPct val="100000"/>
              </a:lnSpc>
              <a:spcBef>
                <a:spcPts val="100"/>
              </a:spcBef>
            </a:pPr>
            <a:r>
              <a:rPr sz="2050" i="1" spc="-10" dirty="0">
                <a:solidFill>
                  <a:srgbClr val="C0504D"/>
                </a:solidFill>
                <a:latin typeface="Brush Script MT"/>
                <a:cs typeface="Brush Script MT"/>
              </a:rPr>
              <a:t>O </a:t>
            </a:r>
            <a:r>
              <a:rPr sz="2400" spc="-5" dirty="0">
                <a:latin typeface="Cambria"/>
                <a:cs typeface="Cambria"/>
              </a:rPr>
              <a:t>If </a:t>
            </a:r>
            <a:r>
              <a:rPr sz="2400" spc="-20" dirty="0">
                <a:latin typeface="Cambria"/>
                <a:cs typeface="Cambria"/>
              </a:rPr>
              <a:t>you </a:t>
            </a:r>
            <a:r>
              <a:rPr sz="2400" spc="-30" dirty="0">
                <a:latin typeface="Cambria"/>
                <a:cs typeface="Cambria"/>
              </a:rPr>
              <a:t>live </a:t>
            </a:r>
            <a:r>
              <a:rPr sz="2400" dirty="0">
                <a:latin typeface="Cambria"/>
                <a:cs typeface="Cambria"/>
              </a:rPr>
              <a:t>in a </a:t>
            </a:r>
            <a:r>
              <a:rPr sz="2400" spc="-5" dirty="0">
                <a:latin typeface="Cambria"/>
                <a:cs typeface="Cambria"/>
              </a:rPr>
              <a:t>sufficiently humid climate </a:t>
            </a:r>
            <a:r>
              <a:rPr sz="2400" spc="-20" dirty="0">
                <a:latin typeface="Cambria"/>
                <a:cs typeface="Cambria"/>
              </a:rPr>
              <a:t>(won’t </a:t>
            </a:r>
            <a:r>
              <a:rPr sz="2400" spc="-15" dirty="0">
                <a:latin typeface="Cambria"/>
                <a:cs typeface="Cambria"/>
              </a:rPr>
              <a:t>work </a:t>
            </a:r>
            <a:r>
              <a:rPr sz="2400" dirty="0">
                <a:latin typeface="Cambria"/>
                <a:cs typeface="Cambria"/>
              </a:rPr>
              <a:t>in </a:t>
            </a:r>
            <a:r>
              <a:rPr sz="2400" spc="-5" dirty="0">
                <a:latin typeface="Cambria"/>
                <a:cs typeface="Cambria"/>
              </a:rPr>
              <a:t>the  </a:t>
            </a:r>
            <a:r>
              <a:rPr sz="2400" dirty="0">
                <a:latin typeface="Cambria"/>
                <a:cs typeface="Cambria"/>
              </a:rPr>
              <a:t>desert), </a:t>
            </a:r>
            <a:r>
              <a:rPr sz="2400" spc="-10" dirty="0">
                <a:latin typeface="Cambria"/>
                <a:cs typeface="Cambria"/>
              </a:rPr>
              <a:t>keep </a:t>
            </a:r>
            <a:r>
              <a:rPr sz="2400" dirty="0">
                <a:latin typeface="Cambria"/>
                <a:cs typeface="Cambria"/>
              </a:rPr>
              <a:t>a </a:t>
            </a:r>
            <a:r>
              <a:rPr sz="2400" spc="-5" dirty="0">
                <a:latin typeface="Cambria"/>
                <a:cs typeface="Cambria"/>
              </a:rPr>
              <a:t>bottle </a:t>
            </a:r>
            <a:r>
              <a:rPr sz="2400" dirty="0">
                <a:latin typeface="Cambria"/>
                <a:cs typeface="Cambria"/>
              </a:rPr>
              <a:t>of </a:t>
            </a:r>
            <a:r>
              <a:rPr sz="2400" spc="-15" dirty="0">
                <a:latin typeface="Cambria"/>
                <a:cs typeface="Cambria"/>
              </a:rPr>
              <a:t>water </a:t>
            </a:r>
            <a:r>
              <a:rPr sz="2400" dirty="0">
                <a:latin typeface="Cambria"/>
                <a:cs typeface="Cambria"/>
              </a:rPr>
              <a:t>in </a:t>
            </a:r>
            <a:r>
              <a:rPr sz="2400" spc="-5" dirty="0">
                <a:latin typeface="Cambria"/>
                <a:cs typeface="Cambria"/>
              </a:rPr>
              <a:t>the </a:t>
            </a:r>
            <a:r>
              <a:rPr sz="2400" spc="-10" dirty="0">
                <a:latin typeface="Cambria"/>
                <a:cs typeface="Cambria"/>
              </a:rPr>
              <a:t>refrigerator</a:t>
            </a:r>
            <a:r>
              <a:rPr sz="2400" spc="-80" dirty="0">
                <a:latin typeface="Cambria"/>
                <a:cs typeface="Cambria"/>
              </a:rPr>
              <a:t> </a:t>
            </a:r>
            <a:r>
              <a:rPr sz="2400" spc="-10" dirty="0">
                <a:latin typeface="Cambria"/>
                <a:cs typeface="Cambria"/>
              </a:rPr>
              <a:t>overnight.</a:t>
            </a:r>
            <a:endParaRPr sz="24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050" i="1" spc="-5" dirty="0">
                <a:solidFill>
                  <a:srgbClr val="C0504D"/>
                </a:solidFill>
                <a:latin typeface="Brush Script MT"/>
                <a:cs typeface="Brush Script MT"/>
              </a:rPr>
              <a:t>O </a:t>
            </a:r>
            <a:r>
              <a:rPr sz="2400" dirty="0">
                <a:latin typeface="Cambria"/>
                <a:cs typeface="Cambria"/>
              </a:rPr>
              <a:t>Pull it </a:t>
            </a:r>
            <a:r>
              <a:rPr sz="2400" spc="-5" dirty="0">
                <a:latin typeface="Cambria"/>
                <a:cs typeface="Cambria"/>
              </a:rPr>
              <a:t>out </a:t>
            </a:r>
            <a:r>
              <a:rPr sz="2400" dirty="0">
                <a:latin typeface="Cambria"/>
                <a:cs typeface="Cambria"/>
              </a:rPr>
              <a:t>and </a:t>
            </a:r>
            <a:r>
              <a:rPr sz="2400" spc="-15" dirty="0">
                <a:latin typeface="Cambria"/>
                <a:cs typeface="Cambria"/>
              </a:rPr>
              <a:t>watch </a:t>
            </a:r>
            <a:r>
              <a:rPr sz="2400" spc="-10" dirty="0">
                <a:latin typeface="Cambria"/>
                <a:cs typeface="Cambria"/>
              </a:rPr>
              <a:t>for </a:t>
            </a:r>
            <a:r>
              <a:rPr sz="2400" dirty="0">
                <a:latin typeface="Cambria"/>
                <a:cs typeface="Cambria"/>
              </a:rPr>
              <a:t>condensation </a:t>
            </a:r>
            <a:r>
              <a:rPr sz="2400" spc="-15" dirty="0">
                <a:latin typeface="Cambria"/>
                <a:cs typeface="Cambria"/>
              </a:rPr>
              <a:t>to </a:t>
            </a:r>
            <a:r>
              <a:rPr sz="2400" spc="-5" dirty="0">
                <a:latin typeface="Cambria"/>
                <a:cs typeface="Cambria"/>
              </a:rPr>
              <a:t>occur </a:t>
            </a:r>
            <a:r>
              <a:rPr sz="2400" dirty="0">
                <a:latin typeface="Cambria"/>
                <a:cs typeface="Cambria"/>
              </a:rPr>
              <a:t>on</a:t>
            </a:r>
            <a:r>
              <a:rPr sz="2400" spc="-19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the</a:t>
            </a:r>
            <a:endParaRPr sz="2400">
              <a:latin typeface="Cambria"/>
              <a:cs typeface="Cambria"/>
            </a:endParaRPr>
          </a:p>
          <a:p>
            <a:pPr marL="286385">
              <a:lnSpc>
                <a:spcPct val="100000"/>
              </a:lnSpc>
            </a:pPr>
            <a:r>
              <a:rPr sz="2400" dirty="0">
                <a:latin typeface="Cambria"/>
                <a:cs typeface="Cambria"/>
              </a:rPr>
              <a:t>outside</a:t>
            </a:r>
            <a:r>
              <a:rPr sz="2400" spc="-5" dirty="0">
                <a:latin typeface="Cambria"/>
                <a:cs typeface="Cambria"/>
              </a:rPr>
              <a:t> surface.</a:t>
            </a:r>
            <a:endParaRPr sz="2400">
              <a:latin typeface="Cambria"/>
              <a:cs typeface="Cambria"/>
            </a:endParaRPr>
          </a:p>
          <a:p>
            <a:pPr marL="286385" marR="187325" indent="-274320" algn="just">
              <a:lnSpc>
                <a:spcPct val="100000"/>
              </a:lnSpc>
              <a:spcBef>
                <a:spcPts val="575"/>
              </a:spcBef>
            </a:pPr>
            <a:r>
              <a:rPr sz="2050" i="1" spc="-10" dirty="0">
                <a:solidFill>
                  <a:srgbClr val="C0504D"/>
                </a:solidFill>
                <a:latin typeface="Brush Script MT"/>
                <a:cs typeface="Brush Script MT"/>
              </a:rPr>
              <a:t>O </a:t>
            </a:r>
            <a:r>
              <a:rPr sz="2400" spc="-5" dirty="0">
                <a:latin typeface="Cambria"/>
                <a:cs typeface="Cambria"/>
              </a:rPr>
              <a:t>Ask the students, </a:t>
            </a:r>
            <a:r>
              <a:rPr sz="2400" spc="-15" dirty="0">
                <a:latin typeface="Cambria"/>
                <a:cs typeface="Cambria"/>
              </a:rPr>
              <a:t>where </a:t>
            </a:r>
            <a:r>
              <a:rPr sz="2400" dirty="0">
                <a:latin typeface="Cambria"/>
                <a:cs typeface="Cambria"/>
              </a:rPr>
              <a:t>did </a:t>
            </a:r>
            <a:r>
              <a:rPr sz="2400" spc="-5" dirty="0">
                <a:latin typeface="Cambria"/>
                <a:cs typeface="Cambria"/>
              </a:rPr>
              <a:t>that </a:t>
            </a:r>
            <a:r>
              <a:rPr sz="2400" spc="-15" dirty="0">
                <a:latin typeface="Cambria"/>
                <a:cs typeface="Cambria"/>
              </a:rPr>
              <a:t>water </a:t>
            </a:r>
            <a:r>
              <a:rPr sz="2400" spc="-5" dirty="0">
                <a:latin typeface="Cambria"/>
                <a:cs typeface="Cambria"/>
              </a:rPr>
              <a:t>come </a:t>
            </a:r>
            <a:r>
              <a:rPr sz="2400" spc="-10" dirty="0">
                <a:latin typeface="Cambria"/>
                <a:cs typeface="Cambria"/>
              </a:rPr>
              <a:t>from? </a:t>
            </a:r>
            <a:r>
              <a:rPr sz="2400" spc="-40" dirty="0">
                <a:latin typeface="Cambria"/>
                <a:cs typeface="Cambria"/>
              </a:rPr>
              <a:t>Was </a:t>
            </a:r>
            <a:r>
              <a:rPr sz="2400" dirty="0">
                <a:latin typeface="Cambria"/>
                <a:cs typeface="Cambria"/>
              </a:rPr>
              <a:t>it  </a:t>
            </a:r>
            <a:r>
              <a:rPr sz="2400" spc="-10" dirty="0">
                <a:latin typeface="Cambria"/>
                <a:cs typeface="Cambria"/>
              </a:rPr>
              <a:t>from </a:t>
            </a:r>
            <a:r>
              <a:rPr sz="2400" spc="-5" dirty="0">
                <a:latin typeface="Cambria"/>
                <a:cs typeface="Cambria"/>
              </a:rPr>
              <a:t>the </a:t>
            </a:r>
            <a:r>
              <a:rPr sz="2400" dirty="0">
                <a:latin typeface="Cambria"/>
                <a:cs typeface="Cambria"/>
              </a:rPr>
              <a:t>inside? </a:t>
            </a:r>
            <a:r>
              <a:rPr sz="2400" spc="-5" dirty="0">
                <a:latin typeface="Cambria"/>
                <a:cs typeface="Cambria"/>
              </a:rPr>
              <a:t>What will happen </a:t>
            </a:r>
            <a:r>
              <a:rPr sz="2400" spc="-10" dirty="0">
                <a:latin typeface="Cambria"/>
                <a:cs typeface="Cambria"/>
              </a:rPr>
              <a:t>to </a:t>
            </a:r>
            <a:r>
              <a:rPr sz="2400" spc="-5" dirty="0">
                <a:latin typeface="Cambria"/>
                <a:cs typeface="Cambria"/>
              </a:rPr>
              <a:t>this </a:t>
            </a:r>
            <a:r>
              <a:rPr sz="2400" dirty="0">
                <a:latin typeface="Cambria"/>
                <a:cs typeface="Cambria"/>
              </a:rPr>
              <a:t>condensation </a:t>
            </a:r>
            <a:r>
              <a:rPr sz="2400" spc="-5" dirty="0">
                <a:latin typeface="Cambria"/>
                <a:cs typeface="Cambria"/>
              </a:rPr>
              <a:t>as  </a:t>
            </a:r>
            <a:r>
              <a:rPr sz="2400" dirty="0">
                <a:latin typeface="Cambria"/>
                <a:cs typeface="Cambria"/>
              </a:rPr>
              <a:t>it </a:t>
            </a:r>
            <a:r>
              <a:rPr sz="2400" spc="-15" dirty="0">
                <a:latin typeface="Cambria"/>
                <a:cs typeface="Cambria"/>
              </a:rPr>
              <a:t>warms </a:t>
            </a:r>
            <a:r>
              <a:rPr sz="2400" spc="-10" dirty="0">
                <a:latin typeface="Cambria"/>
                <a:cs typeface="Cambria"/>
              </a:rPr>
              <a:t>up </a:t>
            </a:r>
            <a:r>
              <a:rPr sz="2400" spc="-15" dirty="0">
                <a:latin typeface="Cambria"/>
                <a:cs typeface="Cambria"/>
              </a:rPr>
              <a:t>to </a:t>
            </a:r>
            <a:r>
              <a:rPr sz="2400" spc="-10" dirty="0">
                <a:latin typeface="Cambria"/>
                <a:cs typeface="Cambria"/>
              </a:rPr>
              <a:t>room temperature </a:t>
            </a:r>
            <a:r>
              <a:rPr sz="2400" dirty="0">
                <a:latin typeface="Cambria"/>
                <a:cs typeface="Cambria"/>
              </a:rPr>
              <a:t>and</a:t>
            </a:r>
            <a:r>
              <a:rPr sz="2400" spc="20" dirty="0">
                <a:latin typeface="Cambria"/>
                <a:cs typeface="Cambria"/>
              </a:rPr>
              <a:t> </a:t>
            </a:r>
            <a:r>
              <a:rPr sz="2400" spc="-20" dirty="0">
                <a:latin typeface="Cambria"/>
                <a:cs typeface="Cambria"/>
              </a:rPr>
              <a:t>why?</a:t>
            </a:r>
            <a:endParaRPr sz="240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endParaRPr sz="2800">
              <a:latin typeface="Times New Roman"/>
              <a:cs typeface="Times New Roman"/>
            </a:endParaRPr>
          </a:p>
          <a:p>
            <a:pPr marL="3249295" marR="3162300" indent="-1905" algn="ctr">
              <a:lnSpc>
                <a:spcPct val="100000"/>
              </a:lnSpc>
              <a:spcBef>
                <a:spcPts val="1885"/>
              </a:spcBef>
            </a:pPr>
            <a:r>
              <a:rPr sz="1800" spc="-35" dirty="0">
                <a:latin typeface="Franklin Gothic Book"/>
                <a:cs typeface="Franklin Gothic Book"/>
              </a:rPr>
              <a:t>You </a:t>
            </a:r>
            <a:r>
              <a:rPr sz="1800" dirty="0">
                <a:latin typeface="Franklin Gothic Book"/>
                <a:cs typeface="Franklin Gothic Book"/>
              </a:rPr>
              <a:t>can </a:t>
            </a:r>
            <a:r>
              <a:rPr sz="1800" spc="-5" dirty="0">
                <a:latin typeface="Franklin Gothic Book"/>
                <a:cs typeface="Franklin Gothic Book"/>
              </a:rPr>
              <a:t>also  </a:t>
            </a:r>
            <a:r>
              <a:rPr sz="1800" spc="-15" dirty="0">
                <a:latin typeface="Franklin Gothic Book"/>
                <a:cs typeface="Franklin Gothic Book"/>
              </a:rPr>
              <a:t>take </a:t>
            </a:r>
            <a:r>
              <a:rPr sz="1800" dirty="0">
                <a:latin typeface="Franklin Gothic Book"/>
                <a:cs typeface="Franklin Gothic Book"/>
              </a:rPr>
              <a:t>a </a:t>
            </a:r>
            <a:r>
              <a:rPr sz="1800" spc="-5" dirty="0">
                <a:latin typeface="Franklin Gothic Book"/>
                <a:cs typeface="Franklin Gothic Book"/>
              </a:rPr>
              <a:t>bottle</a:t>
            </a:r>
            <a:r>
              <a:rPr sz="1800" spc="-90" dirty="0">
                <a:latin typeface="Franklin Gothic Book"/>
                <a:cs typeface="Franklin Gothic Book"/>
              </a:rPr>
              <a:t> </a:t>
            </a:r>
            <a:r>
              <a:rPr sz="1800" dirty="0">
                <a:latin typeface="Franklin Gothic Book"/>
                <a:cs typeface="Franklin Gothic Book"/>
              </a:rPr>
              <a:t>out  of the </a:t>
            </a:r>
            <a:r>
              <a:rPr sz="1800" spc="-5" dirty="0">
                <a:latin typeface="Franklin Gothic Book"/>
                <a:cs typeface="Franklin Gothic Book"/>
              </a:rPr>
              <a:t>freezer  and </a:t>
            </a:r>
            <a:r>
              <a:rPr sz="1800" spc="-10" dirty="0">
                <a:latin typeface="Franklin Gothic Book"/>
                <a:cs typeface="Franklin Gothic Book"/>
              </a:rPr>
              <a:t>watch frost  </a:t>
            </a:r>
            <a:r>
              <a:rPr sz="1800" spc="-15" dirty="0">
                <a:latin typeface="Franklin Gothic Book"/>
                <a:cs typeface="Franklin Gothic Book"/>
              </a:rPr>
              <a:t>form </a:t>
            </a:r>
            <a:r>
              <a:rPr sz="1800" dirty="0">
                <a:latin typeface="Franklin Gothic Book"/>
                <a:cs typeface="Franklin Gothic Book"/>
              </a:rPr>
              <a:t>on the  </a:t>
            </a:r>
            <a:r>
              <a:rPr sz="1800" spc="-5" dirty="0">
                <a:latin typeface="Franklin Gothic Book"/>
                <a:cs typeface="Franklin Gothic Book"/>
              </a:rPr>
              <a:t>outside</a:t>
            </a:r>
            <a:r>
              <a:rPr sz="1800" spc="-25" dirty="0">
                <a:latin typeface="Franklin Gothic Book"/>
                <a:cs typeface="Franklin Gothic Book"/>
              </a:rPr>
              <a:t> </a:t>
            </a:r>
            <a:r>
              <a:rPr sz="1800" dirty="0">
                <a:latin typeface="Franklin Gothic Book"/>
                <a:cs typeface="Franklin Gothic Book"/>
              </a:rPr>
              <a:t>surface.</a:t>
            </a:r>
            <a:endParaRPr sz="1800">
              <a:latin typeface="Franklin Gothic Book"/>
              <a:cs typeface="Franklin Gothic Book"/>
            </a:endParaRPr>
          </a:p>
          <a:p>
            <a:pPr marL="3361690" marR="3277870" indent="2540" algn="ctr">
              <a:lnSpc>
                <a:spcPct val="100000"/>
              </a:lnSpc>
            </a:pPr>
            <a:r>
              <a:rPr sz="1800" dirty="0">
                <a:latin typeface="Franklin Gothic Book"/>
                <a:cs typeface="Franklin Gothic Book"/>
              </a:rPr>
              <a:t>Ask them</a:t>
            </a:r>
            <a:r>
              <a:rPr sz="1800" spc="-100" dirty="0">
                <a:latin typeface="Franklin Gothic Book"/>
                <a:cs typeface="Franklin Gothic Book"/>
              </a:rPr>
              <a:t> </a:t>
            </a:r>
            <a:r>
              <a:rPr sz="1800" spc="-15" dirty="0">
                <a:latin typeface="Franklin Gothic Book"/>
                <a:cs typeface="Franklin Gothic Book"/>
              </a:rPr>
              <a:t>why  </a:t>
            </a:r>
            <a:r>
              <a:rPr sz="1800" spc="-5" dirty="0">
                <a:latin typeface="Franklin Gothic Book"/>
                <a:cs typeface="Franklin Gothic Book"/>
              </a:rPr>
              <a:t>that</a:t>
            </a:r>
            <a:r>
              <a:rPr sz="1800" spc="-60" dirty="0">
                <a:latin typeface="Franklin Gothic Book"/>
                <a:cs typeface="Franklin Gothic Book"/>
              </a:rPr>
              <a:t> </a:t>
            </a:r>
            <a:r>
              <a:rPr sz="1800" spc="-5" dirty="0">
                <a:latin typeface="Franklin Gothic Book"/>
                <a:cs typeface="Franklin Gothic Book"/>
              </a:rPr>
              <a:t>occurred.</a:t>
            </a:r>
            <a:endParaRPr sz="1800">
              <a:latin typeface="Franklin Gothic Book"/>
              <a:cs typeface="Franklin Gothic Book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493634" y="6664807"/>
            <a:ext cx="1523238" cy="11954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7325" y="188417"/>
            <a:ext cx="623125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5" dirty="0">
                <a:latin typeface="Footlight MT Light"/>
                <a:cs typeface="Footlight MT Light"/>
              </a:rPr>
              <a:t>Condensation </a:t>
            </a:r>
            <a:r>
              <a:rPr sz="4400" b="0" dirty="0">
                <a:latin typeface="Footlight MT Light"/>
                <a:cs typeface="Footlight MT Light"/>
              </a:rPr>
              <a:t>on the</a:t>
            </a:r>
            <a:r>
              <a:rPr sz="4400" b="0" spc="-165" dirty="0">
                <a:latin typeface="Footlight MT Light"/>
                <a:cs typeface="Footlight MT Light"/>
              </a:rPr>
              <a:t> </a:t>
            </a:r>
            <a:r>
              <a:rPr sz="4400" b="0" spc="-5" dirty="0">
                <a:latin typeface="Footlight MT Light"/>
                <a:cs typeface="Footlight MT Light"/>
              </a:rPr>
              <a:t>Inside</a:t>
            </a:r>
            <a:endParaRPr sz="4400">
              <a:latin typeface="Footlight MT Light"/>
              <a:cs typeface="Footlight MT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473453"/>
            <a:ext cx="6093460" cy="28790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marR="988060" indent="-274320">
              <a:lnSpc>
                <a:spcPct val="100000"/>
              </a:lnSpc>
              <a:spcBef>
                <a:spcPts val="100"/>
              </a:spcBef>
            </a:pPr>
            <a:r>
              <a:rPr sz="2050" i="1" spc="-10" dirty="0">
                <a:solidFill>
                  <a:srgbClr val="C0504D"/>
                </a:solidFill>
                <a:latin typeface="Brush Script MT"/>
                <a:cs typeface="Brush Script MT"/>
              </a:rPr>
              <a:t>O </a:t>
            </a:r>
            <a:r>
              <a:rPr sz="2400" spc="-60" dirty="0">
                <a:latin typeface="Cambria"/>
                <a:cs typeface="Cambria"/>
              </a:rPr>
              <a:t>Take </a:t>
            </a:r>
            <a:r>
              <a:rPr sz="2400" spc="-5" dirty="0">
                <a:latin typeface="Cambria"/>
                <a:cs typeface="Cambria"/>
              </a:rPr>
              <a:t>an </a:t>
            </a:r>
            <a:r>
              <a:rPr sz="2400" dirty="0">
                <a:latin typeface="Cambria"/>
                <a:cs typeface="Cambria"/>
              </a:rPr>
              <a:t>empty </a:t>
            </a:r>
            <a:r>
              <a:rPr sz="2400" spc="-5" dirty="0">
                <a:latin typeface="Cambria"/>
                <a:cs typeface="Cambria"/>
              </a:rPr>
              <a:t>jar </a:t>
            </a:r>
            <a:r>
              <a:rPr sz="2400" dirty="0">
                <a:latin typeface="Cambria"/>
                <a:cs typeface="Cambria"/>
              </a:rPr>
              <a:t>or </a:t>
            </a:r>
            <a:r>
              <a:rPr sz="2400" spc="-5" dirty="0">
                <a:latin typeface="Cambria"/>
                <a:cs typeface="Cambria"/>
              </a:rPr>
              <a:t>bottle </a:t>
            </a:r>
            <a:r>
              <a:rPr sz="2400" dirty="0">
                <a:latin typeface="Cambria"/>
                <a:cs typeface="Cambria"/>
              </a:rPr>
              <a:t>out of </a:t>
            </a:r>
            <a:r>
              <a:rPr sz="2400" spc="-5" dirty="0">
                <a:latin typeface="Cambria"/>
                <a:cs typeface="Cambria"/>
              </a:rPr>
              <a:t>the  </a:t>
            </a:r>
            <a:r>
              <a:rPr sz="2400" spc="-10" dirty="0">
                <a:latin typeface="Cambria"/>
                <a:cs typeface="Cambria"/>
              </a:rPr>
              <a:t>refrigerator </a:t>
            </a:r>
            <a:r>
              <a:rPr sz="2400" dirty="0">
                <a:latin typeface="Cambria"/>
                <a:cs typeface="Cambria"/>
              </a:rPr>
              <a:t>and </a:t>
            </a:r>
            <a:r>
              <a:rPr sz="2400" spc="-5" dirty="0">
                <a:latin typeface="Cambria"/>
                <a:cs typeface="Cambria"/>
              </a:rPr>
              <a:t>let </a:t>
            </a:r>
            <a:r>
              <a:rPr sz="2400" dirty="0">
                <a:latin typeface="Cambria"/>
                <a:cs typeface="Cambria"/>
              </a:rPr>
              <a:t>sit </a:t>
            </a:r>
            <a:r>
              <a:rPr sz="2400" spc="-10" dirty="0">
                <a:latin typeface="Cambria"/>
                <a:cs typeface="Cambria"/>
              </a:rPr>
              <a:t>for </a:t>
            </a:r>
            <a:r>
              <a:rPr sz="2400" dirty="0">
                <a:latin typeface="Cambria"/>
                <a:cs typeface="Cambria"/>
              </a:rPr>
              <a:t>3</a:t>
            </a:r>
            <a:r>
              <a:rPr sz="2400" spc="-114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minutes.</a:t>
            </a:r>
            <a:endParaRPr sz="2400">
              <a:latin typeface="Cambria"/>
              <a:cs typeface="Cambria"/>
            </a:endParaRPr>
          </a:p>
          <a:p>
            <a:pPr marL="286385" marR="5080" indent="-274320">
              <a:lnSpc>
                <a:spcPct val="100000"/>
              </a:lnSpc>
              <a:spcBef>
                <a:spcPts val="580"/>
              </a:spcBef>
            </a:pPr>
            <a:r>
              <a:rPr sz="2050" i="1" spc="-10" dirty="0">
                <a:solidFill>
                  <a:srgbClr val="C0504D"/>
                </a:solidFill>
                <a:latin typeface="Brush Script MT"/>
                <a:cs typeface="Brush Script MT"/>
              </a:rPr>
              <a:t>O </a:t>
            </a:r>
            <a:r>
              <a:rPr sz="2400" spc="-5" dirty="0">
                <a:latin typeface="Cambria"/>
                <a:cs typeface="Cambria"/>
              </a:rPr>
              <a:t>While </a:t>
            </a:r>
            <a:r>
              <a:rPr sz="2400" spc="-10" dirty="0">
                <a:latin typeface="Cambria"/>
                <a:cs typeface="Cambria"/>
              </a:rPr>
              <a:t>waiting, </a:t>
            </a:r>
            <a:r>
              <a:rPr sz="2400" dirty="0">
                <a:latin typeface="Cambria"/>
                <a:cs typeface="Cambria"/>
              </a:rPr>
              <a:t>heat a small </a:t>
            </a:r>
            <a:r>
              <a:rPr sz="2400" spc="-5" dirty="0">
                <a:latin typeface="Cambria"/>
                <a:cs typeface="Cambria"/>
              </a:rPr>
              <a:t>quantity </a:t>
            </a:r>
            <a:r>
              <a:rPr sz="2400" dirty="0">
                <a:latin typeface="Cambria"/>
                <a:cs typeface="Cambria"/>
              </a:rPr>
              <a:t>of </a:t>
            </a:r>
            <a:r>
              <a:rPr sz="2400" spc="-15" dirty="0">
                <a:latin typeface="Cambria"/>
                <a:cs typeface="Cambria"/>
              </a:rPr>
              <a:t>water  </a:t>
            </a:r>
            <a:r>
              <a:rPr sz="2400" spc="-20" dirty="0">
                <a:latin typeface="Cambria"/>
                <a:cs typeface="Cambria"/>
              </a:rPr>
              <a:t>above</a:t>
            </a:r>
            <a:r>
              <a:rPr sz="2400" spc="-5" dirty="0">
                <a:latin typeface="Cambria"/>
                <a:cs typeface="Cambria"/>
              </a:rPr>
              <a:t> </a:t>
            </a:r>
            <a:r>
              <a:rPr sz="2400" spc="-85" dirty="0">
                <a:latin typeface="Cambria"/>
                <a:cs typeface="Cambria"/>
              </a:rPr>
              <a:t>100°F.</a:t>
            </a:r>
            <a:endParaRPr sz="24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050" i="1" spc="-5" dirty="0">
                <a:solidFill>
                  <a:srgbClr val="C0504D"/>
                </a:solidFill>
                <a:latin typeface="Brush Script MT"/>
                <a:cs typeface="Brush Script MT"/>
              </a:rPr>
              <a:t>O </a:t>
            </a:r>
            <a:r>
              <a:rPr sz="2400" spc="-15" dirty="0">
                <a:latin typeface="Cambria"/>
                <a:cs typeface="Cambria"/>
              </a:rPr>
              <a:t>Pour </a:t>
            </a:r>
            <a:r>
              <a:rPr sz="2400" spc="-5" dirty="0">
                <a:latin typeface="Cambria"/>
                <a:cs typeface="Cambria"/>
              </a:rPr>
              <a:t>little hot </a:t>
            </a:r>
            <a:r>
              <a:rPr sz="2400" spc="-15" dirty="0">
                <a:latin typeface="Cambria"/>
                <a:cs typeface="Cambria"/>
              </a:rPr>
              <a:t>water </a:t>
            </a:r>
            <a:r>
              <a:rPr sz="2400" spc="-5" dirty="0">
                <a:latin typeface="Cambria"/>
                <a:cs typeface="Cambria"/>
              </a:rPr>
              <a:t>into the</a:t>
            </a:r>
            <a:r>
              <a:rPr sz="2400" spc="-190" dirty="0">
                <a:latin typeface="Cambria"/>
                <a:cs typeface="Cambria"/>
              </a:rPr>
              <a:t> </a:t>
            </a:r>
            <a:r>
              <a:rPr sz="2400" spc="-65" dirty="0">
                <a:latin typeface="Cambria"/>
                <a:cs typeface="Cambria"/>
              </a:rPr>
              <a:t>jar.</a:t>
            </a:r>
            <a:endParaRPr sz="24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050" i="1" spc="-10" dirty="0">
                <a:solidFill>
                  <a:srgbClr val="C0504D"/>
                </a:solidFill>
                <a:latin typeface="Brush Script MT"/>
                <a:cs typeface="Brush Script MT"/>
              </a:rPr>
              <a:t>O </a:t>
            </a:r>
            <a:r>
              <a:rPr sz="2400" dirty="0">
                <a:latin typeface="Cambria"/>
                <a:cs typeface="Cambria"/>
              </a:rPr>
              <a:t>Condensation </a:t>
            </a:r>
            <a:r>
              <a:rPr sz="2400" spc="-5" dirty="0">
                <a:latin typeface="Cambria"/>
                <a:cs typeface="Cambria"/>
              </a:rPr>
              <a:t>will form </a:t>
            </a:r>
            <a:r>
              <a:rPr sz="2400" dirty="0">
                <a:latin typeface="Cambria"/>
                <a:cs typeface="Cambria"/>
              </a:rPr>
              <a:t>on the</a:t>
            </a:r>
            <a:r>
              <a:rPr sz="2400" spc="-24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inside.</a:t>
            </a:r>
            <a:endParaRPr sz="24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050" i="1" spc="-10" dirty="0">
                <a:solidFill>
                  <a:srgbClr val="C0504D"/>
                </a:solidFill>
                <a:latin typeface="Brush Script MT"/>
                <a:cs typeface="Brush Script MT"/>
              </a:rPr>
              <a:t>O </a:t>
            </a:r>
            <a:r>
              <a:rPr sz="2400" spc="-5" dirty="0">
                <a:latin typeface="Cambria"/>
                <a:cs typeface="Cambria"/>
              </a:rPr>
              <a:t>Ask the students </a:t>
            </a:r>
            <a:r>
              <a:rPr sz="2400" spc="-30" dirty="0">
                <a:latin typeface="Cambria"/>
                <a:cs typeface="Cambria"/>
              </a:rPr>
              <a:t>why </a:t>
            </a:r>
            <a:r>
              <a:rPr sz="2400" dirty="0">
                <a:latin typeface="Cambria"/>
                <a:cs typeface="Cambria"/>
              </a:rPr>
              <a:t>this is</a:t>
            </a:r>
            <a:r>
              <a:rPr sz="2400" spc="-114" dirty="0">
                <a:latin typeface="Cambria"/>
                <a:cs typeface="Cambria"/>
              </a:rPr>
              <a:t> </a:t>
            </a:r>
            <a:r>
              <a:rPr sz="2400" spc="-10" dirty="0">
                <a:latin typeface="Cambria"/>
                <a:cs typeface="Cambria"/>
              </a:rPr>
              <a:t>occurred.</a:t>
            </a:r>
            <a:endParaRPr sz="2400">
              <a:latin typeface="Cambria"/>
              <a:cs typeface="Cambri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851905" y="3082771"/>
            <a:ext cx="2286000" cy="37752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947664" y="6426200"/>
            <a:ext cx="203517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solidFill>
                  <a:srgbClr val="FFFFFF"/>
                </a:solidFill>
                <a:latin typeface="Franklin Gothic Book"/>
                <a:cs typeface="Franklin Gothic Book"/>
              </a:rPr>
              <a:t>Hot water </a:t>
            </a:r>
            <a:r>
              <a:rPr sz="1400" dirty="0">
                <a:solidFill>
                  <a:srgbClr val="FFFFFF"/>
                </a:solidFill>
                <a:latin typeface="Franklin Gothic Book"/>
                <a:cs typeface="Franklin Gothic Book"/>
              </a:rPr>
              <a:t>added </a:t>
            </a:r>
            <a:r>
              <a:rPr sz="1400" spc="-10" dirty="0">
                <a:solidFill>
                  <a:srgbClr val="FFFFFF"/>
                </a:solidFill>
                <a:latin typeface="Franklin Gothic Book"/>
                <a:cs typeface="Franklin Gothic Book"/>
              </a:rPr>
              <a:t>to </a:t>
            </a:r>
            <a:r>
              <a:rPr sz="1400" dirty="0">
                <a:solidFill>
                  <a:srgbClr val="FFFFFF"/>
                </a:solidFill>
                <a:latin typeface="Franklin Gothic Book"/>
                <a:cs typeface="Franklin Gothic Book"/>
              </a:rPr>
              <a:t>cool</a:t>
            </a:r>
            <a:r>
              <a:rPr sz="1400" spc="-155" dirty="0">
                <a:solidFill>
                  <a:srgbClr val="FFFFFF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FFFFFF"/>
                </a:solidFill>
                <a:latin typeface="Franklin Gothic Book"/>
                <a:cs typeface="Franklin Gothic Book"/>
              </a:rPr>
              <a:t>jar</a:t>
            </a:r>
            <a:endParaRPr sz="1400">
              <a:latin typeface="Franklin Gothic Book"/>
              <a:cs typeface="Franklin Gothic Book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846316" y="990600"/>
            <a:ext cx="2297683" cy="24384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493634" y="6664807"/>
            <a:ext cx="1523238" cy="11954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52777" y="997965"/>
            <a:ext cx="584835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latin typeface="Footlight MT Light"/>
                <a:cs typeface="Footlight MT Light"/>
              </a:rPr>
              <a:t>Evaporation on </a:t>
            </a:r>
            <a:r>
              <a:rPr sz="4400" b="0" spc="-5" dirty="0">
                <a:latin typeface="Footlight MT Light"/>
                <a:cs typeface="Footlight MT Light"/>
              </a:rPr>
              <a:t>the</a:t>
            </a:r>
            <a:r>
              <a:rPr sz="4400" b="0" spc="-180" dirty="0">
                <a:latin typeface="Footlight MT Light"/>
                <a:cs typeface="Footlight MT Light"/>
              </a:rPr>
              <a:t> </a:t>
            </a:r>
            <a:r>
              <a:rPr sz="4400" b="0" spc="-5" dirty="0">
                <a:latin typeface="Footlight MT Light"/>
                <a:cs typeface="Footlight MT Light"/>
              </a:rPr>
              <a:t>Inside</a:t>
            </a:r>
            <a:endParaRPr sz="4400">
              <a:latin typeface="Footlight MT Light"/>
              <a:cs typeface="Footlight MT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3540" y="1589354"/>
            <a:ext cx="5914390" cy="1050290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286385" marR="5080" indent="-274320">
              <a:lnSpc>
                <a:spcPts val="2590"/>
              </a:lnSpc>
              <a:spcBef>
                <a:spcPts val="430"/>
              </a:spcBef>
            </a:pPr>
            <a:r>
              <a:rPr sz="2050" i="1" spc="-5" dirty="0">
                <a:solidFill>
                  <a:srgbClr val="C0504D"/>
                </a:solidFill>
                <a:latin typeface="Brush Script MT"/>
                <a:cs typeface="Brush Script MT"/>
              </a:rPr>
              <a:t>O </a:t>
            </a:r>
            <a:r>
              <a:rPr sz="2400" dirty="0">
                <a:latin typeface="Cambria"/>
                <a:cs typeface="Cambria"/>
              </a:rPr>
              <a:t>Place the </a:t>
            </a:r>
            <a:r>
              <a:rPr sz="2400" spc="-5" dirty="0">
                <a:latin typeface="Cambria"/>
                <a:cs typeface="Cambria"/>
              </a:rPr>
              <a:t>bottle </a:t>
            </a:r>
            <a:r>
              <a:rPr sz="2400" dirty="0">
                <a:latin typeface="Cambria"/>
                <a:cs typeface="Cambria"/>
              </a:rPr>
              <a:t>in </a:t>
            </a:r>
            <a:r>
              <a:rPr sz="2400" spc="-5" dirty="0">
                <a:latin typeface="Cambria"/>
                <a:cs typeface="Cambria"/>
              </a:rPr>
              <a:t>the </a:t>
            </a:r>
            <a:r>
              <a:rPr sz="2400" spc="-10" dirty="0">
                <a:latin typeface="Cambria"/>
                <a:cs typeface="Cambria"/>
              </a:rPr>
              <a:t>refrigerator for </a:t>
            </a:r>
            <a:r>
              <a:rPr sz="2400" dirty="0">
                <a:latin typeface="Cambria"/>
                <a:cs typeface="Cambria"/>
              </a:rPr>
              <a:t>a </a:t>
            </a:r>
            <a:r>
              <a:rPr sz="2400" spc="-10" dirty="0">
                <a:latin typeface="Cambria"/>
                <a:cs typeface="Cambria"/>
              </a:rPr>
              <a:t>few  minutes </a:t>
            </a:r>
            <a:r>
              <a:rPr sz="2400" dirty="0">
                <a:latin typeface="Cambria"/>
                <a:cs typeface="Cambria"/>
              </a:rPr>
              <a:t>and </a:t>
            </a:r>
            <a:r>
              <a:rPr sz="2400" spc="-5" dirty="0">
                <a:latin typeface="Cambria"/>
                <a:cs typeface="Cambria"/>
              </a:rPr>
              <a:t>check back </a:t>
            </a:r>
            <a:r>
              <a:rPr sz="2400" dirty="0">
                <a:latin typeface="Cambria"/>
                <a:cs typeface="Cambria"/>
              </a:rPr>
              <a:t>on it (this  </a:t>
            </a:r>
            <a:r>
              <a:rPr sz="2400" spc="-10" dirty="0">
                <a:latin typeface="Cambria"/>
                <a:cs typeface="Cambria"/>
              </a:rPr>
              <a:t>represents </a:t>
            </a:r>
            <a:r>
              <a:rPr sz="2400" spc="-5" dirty="0">
                <a:latin typeface="Cambria"/>
                <a:cs typeface="Cambria"/>
              </a:rPr>
              <a:t>cooler </a:t>
            </a:r>
            <a:r>
              <a:rPr sz="2400" dirty="0">
                <a:latin typeface="Cambria"/>
                <a:cs typeface="Cambria"/>
              </a:rPr>
              <a:t>air in </a:t>
            </a:r>
            <a:r>
              <a:rPr sz="2400" spc="-5" dirty="0">
                <a:latin typeface="Cambria"/>
                <a:cs typeface="Cambria"/>
              </a:rPr>
              <a:t>the</a:t>
            </a:r>
            <a:r>
              <a:rPr sz="2400" spc="-4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mountains).</a:t>
            </a:r>
            <a:endParaRPr sz="240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3540" y="2650363"/>
            <a:ext cx="6076315" cy="317246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286385" marR="20320" indent="-274320">
              <a:lnSpc>
                <a:spcPts val="2590"/>
              </a:lnSpc>
              <a:spcBef>
                <a:spcPts val="425"/>
              </a:spcBef>
            </a:pPr>
            <a:r>
              <a:rPr sz="2050" i="1" spc="-10" dirty="0">
                <a:solidFill>
                  <a:srgbClr val="C0504D"/>
                </a:solidFill>
                <a:latin typeface="Brush Script MT"/>
                <a:cs typeface="Brush Script MT"/>
              </a:rPr>
              <a:t>O </a:t>
            </a:r>
            <a:r>
              <a:rPr sz="2400" spc="-75" dirty="0">
                <a:latin typeface="Cambria"/>
                <a:cs typeface="Cambria"/>
              </a:rPr>
              <a:t>You </a:t>
            </a:r>
            <a:r>
              <a:rPr sz="2400" dirty="0">
                <a:latin typeface="Cambria"/>
                <a:cs typeface="Cambria"/>
              </a:rPr>
              <a:t>will </a:t>
            </a:r>
            <a:r>
              <a:rPr sz="2400" spc="-5" dirty="0">
                <a:latin typeface="Cambria"/>
                <a:cs typeface="Cambria"/>
              </a:rPr>
              <a:t>notice that the </a:t>
            </a:r>
            <a:r>
              <a:rPr sz="2400" dirty="0">
                <a:latin typeface="Cambria"/>
                <a:cs typeface="Cambria"/>
              </a:rPr>
              <a:t>condensation is </a:t>
            </a:r>
            <a:r>
              <a:rPr sz="2400" spc="-20" dirty="0">
                <a:latin typeface="Cambria"/>
                <a:cs typeface="Cambria"/>
              </a:rPr>
              <a:t>even  </a:t>
            </a:r>
            <a:r>
              <a:rPr sz="2400" spc="-15" dirty="0">
                <a:latin typeface="Cambria"/>
                <a:cs typeface="Cambria"/>
              </a:rPr>
              <a:t>more </a:t>
            </a:r>
            <a:r>
              <a:rPr sz="2400" dirty="0">
                <a:latin typeface="Cambria"/>
                <a:cs typeface="Cambria"/>
              </a:rPr>
              <a:t>apparent. </a:t>
            </a:r>
            <a:r>
              <a:rPr sz="2400" spc="-5" dirty="0">
                <a:latin typeface="Cambria"/>
                <a:cs typeface="Cambria"/>
              </a:rPr>
              <a:t>Ask the </a:t>
            </a:r>
            <a:r>
              <a:rPr sz="2400" dirty="0">
                <a:latin typeface="Cambria"/>
                <a:cs typeface="Cambria"/>
              </a:rPr>
              <a:t>students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spc="-70" dirty="0">
                <a:latin typeface="Cambria"/>
                <a:cs typeface="Cambria"/>
              </a:rPr>
              <a:t>why.</a:t>
            </a:r>
            <a:endParaRPr sz="2400">
              <a:latin typeface="Cambria"/>
              <a:cs typeface="Cambria"/>
            </a:endParaRPr>
          </a:p>
          <a:p>
            <a:pPr marL="286385" marR="5080" indent="-274320">
              <a:lnSpc>
                <a:spcPct val="90000"/>
              </a:lnSpc>
              <a:spcBef>
                <a:spcPts val="545"/>
              </a:spcBef>
            </a:pPr>
            <a:r>
              <a:rPr sz="2050" i="1" spc="-10" dirty="0">
                <a:solidFill>
                  <a:srgbClr val="C0504D"/>
                </a:solidFill>
                <a:latin typeface="Brush Script MT"/>
                <a:cs typeface="Brush Script MT"/>
              </a:rPr>
              <a:t>O </a:t>
            </a:r>
            <a:r>
              <a:rPr sz="2400" spc="-60" dirty="0">
                <a:latin typeface="Cambria"/>
                <a:cs typeface="Cambria"/>
              </a:rPr>
              <a:t>Take </a:t>
            </a:r>
            <a:r>
              <a:rPr sz="2400" dirty="0">
                <a:latin typeface="Cambria"/>
                <a:cs typeface="Cambria"/>
              </a:rPr>
              <a:t>it out of </a:t>
            </a:r>
            <a:r>
              <a:rPr sz="2400" spc="-5" dirty="0">
                <a:latin typeface="Cambria"/>
                <a:cs typeface="Cambria"/>
              </a:rPr>
              <a:t>the </a:t>
            </a:r>
            <a:r>
              <a:rPr sz="2400" spc="-10" dirty="0">
                <a:latin typeface="Cambria"/>
                <a:cs typeface="Cambria"/>
              </a:rPr>
              <a:t>refrigerator </a:t>
            </a:r>
            <a:r>
              <a:rPr sz="2400" dirty="0">
                <a:latin typeface="Cambria"/>
                <a:cs typeface="Cambria"/>
              </a:rPr>
              <a:t>and </a:t>
            </a:r>
            <a:r>
              <a:rPr sz="2400" spc="-5" dirty="0">
                <a:latin typeface="Cambria"/>
                <a:cs typeface="Cambria"/>
              </a:rPr>
              <a:t>pour </a:t>
            </a:r>
            <a:r>
              <a:rPr sz="2400" dirty="0">
                <a:latin typeface="Cambria"/>
                <a:cs typeface="Cambria"/>
              </a:rPr>
              <a:t>hot  </a:t>
            </a:r>
            <a:r>
              <a:rPr sz="2400" spc="-15" dirty="0">
                <a:latin typeface="Cambria"/>
                <a:cs typeface="Cambria"/>
              </a:rPr>
              <a:t>water </a:t>
            </a:r>
            <a:r>
              <a:rPr sz="2400" spc="-25" dirty="0">
                <a:latin typeface="Cambria"/>
                <a:cs typeface="Cambria"/>
              </a:rPr>
              <a:t>over </a:t>
            </a:r>
            <a:r>
              <a:rPr sz="2400" spc="-5" dirty="0">
                <a:latin typeface="Cambria"/>
                <a:cs typeface="Cambria"/>
              </a:rPr>
              <a:t>the </a:t>
            </a:r>
            <a:r>
              <a:rPr sz="2400" dirty="0">
                <a:latin typeface="Cambria"/>
                <a:cs typeface="Cambria"/>
              </a:rPr>
              <a:t>outside of </a:t>
            </a:r>
            <a:r>
              <a:rPr sz="2400" spc="-5" dirty="0">
                <a:latin typeface="Cambria"/>
                <a:cs typeface="Cambria"/>
              </a:rPr>
              <a:t>the </a:t>
            </a:r>
            <a:r>
              <a:rPr sz="2400" spc="-65" dirty="0">
                <a:latin typeface="Cambria"/>
                <a:cs typeface="Cambria"/>
              </a:rPr>
              <a:t>jar. </a:t>
            </a:r>
            <a:r>
              <a:rPr sz="2400" spc="-75" dirty="0">
                <a:latin typeface="Cambria"/>
                <a:cs typeface="Cambria"/>
              </a:rPr>
              <a:t>You </a:t>
            </a:r>
            <a:r>
              <a:rPr sz="2400" spc="-5" dirty="0">
                <a:latin typeface="Cambria"/>
                <a:cs typeface="Cambria"/>
              </a:rPr>
              <a:t>will </a:t>
            </a:r>
            <a:r>
              <a:rPr sz="2400" dirty="0">
                <a:latin typeface="Cambria"/>
                <a:cs typeface="Cambria"/>
              </a:rPr>
              <a:t>see  </a:t>
            </a:r>
            <a:r>
              <a:rPr sz="2400" spc="-5" dirty="0">
                <a:latin typeface="Cambria"/>
                <a:cs typeface="Cambria"/>
              </a:rPr>
              <a:t>the </a:t>
            </a:r>
            <a:r>
              <a:rPr sz="2400" dirty="0">
                <a:latin typeface="Cambria"/>
                <a:cs typeface="Cambria"/>
              </a:rPr>
              <a:t>condensation on </a:t>
            </a:r>
            <a:r>
              <a:rPr sz="2400" spc="-5" dirty="0">
                <a:latin typeface="Cambria"/>
                <a:cs typeface="Cambria"/>
              </a:rPr>
              <a:t>the </a:t>
            </a:r>
            <a:r>
              <a:rPr sz="2400" dirty="0">
                <a:latin typeface="Cambria"/>
                <a:cs typeface="Cambria"/>
              </a:rPr>
              <a:t>inside </a:t>
            </a:r>
            <a:r>
              <a:rPr sz="2400" spc="-5" dirty="0">
                <a:latin typeface="Cambria"/>
                <a:cs typeface="Cambria"/>
              </a:rPr>
              <a:t>will  </a:t>
            </a:r>
            <a:r>
              <a:rPr sz="2400" spc="-20" dirty="0">
                <a:latin typeface="Cambria"/>
                <a:cs typeface="Cambria"/>
              </a:rPr>
              <a:t>evaporate </a:t>
            </a:r>
            <a:r>
              <a:rPr sz="2400" spc="-15" dirty="0">
                <a:latin typeface="Cambria"/>
                <a:cs typeface="Cambria"/>
              </a:rPr>
              <a:t>where </a:t>
            </a:r>
            <a:r>
              <a:rPr sz="2400" dirty="0">
                <a:latin typeface="Cambria"/>
                <a:cs typeface="Cambria"/>
              </a:rPr>
              <a:t>it </a:t>
            </a:r>
            <a:r>
              <a:rPr sz="2400" spc="-20" dirty="0">
                <a:latin typeface="Cambria"/>
                <a:cs typeface="Cambria"/>
              </a:rPr>
              <a:t>was </a:t>
            </a:r>
            <a:r>
              <a:rPr sz="2400" spc="-5" dirty="0">
                <a:latin typeface="Cambria"/>
                <a:cs typeface="Cambria"/>
              </a:rPr>
              <a:t>heated </a:t>
            </a:r>
            <a:r>
              <a:rPr sz="2400" spc="-20" dirty="0">
                <a:latin typeface="Cambria"/>
                <a:cs typeface="Cambria"/>
              </a:rPr>
              <a:t>by </a:t>
            </a:r>
            <a:r>
              <a:rPr sz="2400" dirty="0">
                <a:latin typeface="Cambria"/>
                <a:cs typeface="Cambria"/>
              </a:rPr>
              <a:t>the</a:t>
            </a:r>
            <a:r>
              <a:rPr sz="2400" spc="50" dirty="0">
                <a:latin typeface="Cambria"/>
                <a:cs typeface="Cambria"/>
              </a:rPr>
              <a:t> </a:t>
            </a:r>
            <a:r>
              <a:rPr sz="2400" spc="-55" dirty="0">
                <a:latin typeface="Cambria"/>
                <a:cs typeface="Cambria"/>
              </a:rPr>
              <a:t>water.</a:t>
            </a:r>
            <a:endParaRPr sz="2400">
              <a:latin typeface="Cambria"/>
              <a:cs typeface="Cambria"/>
            </a:endParaRPr>
          </a:p>
          <a:p>
            <a:pPr marL="286385" marR="645160" indent="-274320">
              <a:lnSpc>
                <a:spcPct val="90000"/>
              </a:lnSpc>
              <a:spcBef>
                <a:spcPts val="575"/>
              </a:spcBef>
            </a:pPr>
            <a:r>
              <a:rPr sz="2050" i="1" spc="-10" dirty="0">
                <a:solidFill>
                  <a:srgbClr val="C0504D"/>
                </a:solidFill>
                <a:latin typeface="Brush Script MT"/>
                <a:cs typeface="Brush Script MT"/>
              </a:rPr>
              <a:t>O </a:t>
            </a:r>
            <a:r>
              <a:rPr sz="2400" spc="-5" dirty="0">
                <a:latin typeface="Cambria"/>
                <a:cs typeface="Cambria"/>
              </a:rPr>
              <a:t>Explain that this </a:t>
            </a:r>
            <a:r>
              <a:rPr sz="2400" dirty="0">
                <a:latin typeface="Cambria"/>
                <a:cs typeface="Cambria"/>
              </a:rPr>
              <a:t>is the </a:t>
            </a:r>
            <a:r>
              <a:rPr sz="2400" spc="-15" dirty="0">
                <a:latin typeface="Cambria"/>
                <a:cs typeface="Cambria"/>
              </a:rPr>
              <a:t>equivalent to </a:t>
            </a:r>
            <a:r>
              <a:rPr sz="2400" spc="-5" dirty="0">
                <a:latin typeface="Cambria"/>
                <a:cs typeface="Cambria"/>
              </a:rPr>
              <a:t>the  </a:t>
            </a:r>
            <a:r>
              <a:rPr sz="2400" spc="-10" dirty="0">
                <a:latin typeface="Cambria"/>
                <a:cs typeface="Cambria"/>
              </a:rPr>
              <a:t>Rainshadow </a:t>
            </a:r>
            <a:r>
              <a:rPr sz="2400" spc="-5" dirty="0">
                <a:latin typeface="Cambria"/>
                <a:cs typeface="Cambria"/>
              </a:rPr>
              <a:t>effect </a:t>
            </a:r>
            <a:r>
              <a:rPr sz="2400" dirty="0">
                <a:latin typeface="Cambria"/>
                <a:cs typeface="Cambria"/>
              </a:rPr>
              <a:t>and </a:t>
            </a:r>
            <a:r>
              <a:rPr sz="2400" spc="-5" dirty="0">
                <a:latin typeface="Cambria"/>
                <a:cs typeface="Cambria"/>
              </a:rPr>
              <a:t>the clouds  </a:t>
            </a:r>
            <a:r>
              <a:rPr sz="2400" spc="-10" dirty="0">
                <a:latin typeface="Cambria"/>
                <a:cs typeface="Cambria"/>
              </a:rPr>
              <a:t>evaporating, </a:t>
            </a:r>
            <a:r>
              <a:rPr sz="2400" spc="-5" dirty="0">
                <a:latin typeface="Cambria"/>
                <a:cs typeface="Cambria"/>
              </a:rPr>
              <a:t>due </a:t>
            </a:r>
            <a:r>
              <a:rPr sz="2400" spc="-10" dirty="0">
                <a:latin typeface="Cambria"/>
                <a:cs typeface="Cambria"/>
              </a:rPr>
              <a:t>to </a:t>
            </a:r>
            <a:r>
              <a:rPr sz="2400" spc="-5" dirty="0">
                <a:latin typeface="Cambria"/>
                <a:cs typeface="Cambria"/>
              </a:rPr>
              <a:t>adiabatic</a:t>
            </a:r>
            <a:r>
              <a:rPr sz="2400" spc="-4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heating.</a:t>
            </a:r>
            <a:endParaRPr sz="2400">
              <a:latin typeface="Cambria"/>
              <a:cs typeface="Cambri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629400" y="1676400"/>
            <a:ext cx="2514599" cy="3962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333485" y="4724400"/>
            <a:ext cx="100330" cy="838200"/>
          </a:xfrm>
          <a:custGeom>
            <a:avLst/>
            <a:gdLst/>
            <a:ahLst/>
            <a:cxnLst/>
            <a:rect l="l" t="t" r="r" b="b"/>
            <a:pathLst>
              <a:path w="100329" h="838200">
                <a:moveTo>
                  <a:pt x="50086" y="18892"/>
                </a:moveTo>
                <a:lnTo>
                  <a:pt x="45308" y="27059"/>
                </a:lnTo>
                <a:lnTo>
                  <a:pt x="43688" y="838200"/>
                </a:lnTo>
                <a:lnTo>
                  <a:pt x="53213" y="838200"/>
                </a:lnTo>
                <a:lnTo>
                  <a:pt x="54828" y="27059"/>
                </a:lnTo>
                <a:lnTo>
                  <a:pt x="50086" y="18892"/>
                </a:lnTo>
                <a:close/>
              </a:path>
              <a:path w="100329" h="838200">
                <a:moveTo>
                  <a:pt x="55510" y="9398"/>
                </a:moveTo>
                <a:lnTo>
                  <a:pt x="54864" y="9398"/>
                </a:lnTo>
                <a:lnTo>
                  <a:pt x="54833" y="27067"/>
                </a:lnTo>
                <a:lnTo>
                  <a:pt x="90367" y="88264"/>
                </a:lnTo>
                <a:lnTo>
                  <a:pt x="91567" y="90424"/>
                </a:lnTo>
                <a:lnTo>
                  <a:pt x="94488" y="91186"/>
                </a:lnTo>
                <a:lnTo>
                  <a:pt x="96774" y="89788"/>
                </a:lnTo>
                <a:lnTo>
                  <a:pt x="99060" y="88518"/>
                </a:lnTo>
                <a:lnTo>
                  <a:pt x="99822" y="85598"/>
                </a:lnTo>
                <a:lnTo>
                  <a:pt x="98478" y="83185"/>
                </a:lnTo>
                <a:lnTo>
                  <a:pt x="55510" y="9398"/>
                </a:lnTo>
                <a:close/>
              </a:path>
              <a:path w="100329" h="838200">
                <a:moveTo>
                  <a:pt x="50038" y="0"/>
                </a:moveTo>
                <a:lnTo>
                  <a:pt x="1314" y="83312"/>
                </a:lnTo>
                <a:lnTo>
                  <a:pt x="0" y="85343"/>
                </a:lnTo>
                <a:lnTo>
                  <a:pt x="762" y="88264"/>
                </a:lnTo>
                <a:lnTo>
                  <a:pt x="3048" y="89662"/>
                </a:lnTo>
                <a:lnTo>
                  <a:pt x="5334" y="90931"/>
                </a:lnTo>
                <a:lnTo>
                  <a:pt x="8255" y="90169"/>
                </a:lnTo>
                <a:lnTo>
                  <a:pt x="9652" y="88011"/>
                </a:lnTo>
                <a:lnTo>
                  <a:pt x="45303" y="27067"/>
                </a:lnTo>
                <a:lnTo>
                  <a:pt x="45339" y="9398"/>
                </a:lnTo>
                <a:lnTo>
                  <a:pt x="55510" y="9398"/>
                </a:lnTo>
                <a:lnTo>
                  <a:pt x="50038" y="0"/>
                </a:lnTo>
                <a:close/>
              </a:path>
              <a:path w="100329" h="838200">
                <a:moveTo>
                  <a:pt x="54864" y="9398"/>
                </a:moveTo>
                <a:lnTo>
                  <a:pt x="45339" y="9398"/>
                </a:lnTo>
                <a:lnTo>
                  <a:pt x="45303" y="27067"/>
                </a:lnTo>
                <a:lnTo>
                  <a:pt x="50086" y="18892"/>
                </a:lnTo>
                <a:lnTo>
                  <a:pt x="45974" y="11811"/>
                </a:lnTo>
                <a:lnTo>
                  <a:pt x="54859" y="11811"/>
                </a:lnTo>
                <a:lnTo>
                  <a:pt x="54864" y="9398"/>
                </a:lnTo>
                <a:close/>
              </a:path>
              <a:path w="100329" h="838200">
                <a:moveTo>
                  <a:pt x="54859" y="11811"/>
                </a:moveTo>
                <a:lnTo>
                  <a:pt x="54229" y="11811"/>
                </a:lnTo>
                <a:lnTo>
                  <a:pt x="50086" y="18892"/>
                </a:lnTo>
                <a:lnTo>
                  <a:pt x="54828" y="27059"/>
                </a:lnTo>
                <a:lnTo>
                  <a:pt x="54859" y="11811"/>
                </a:lnTo>
                <a:close/>
              </a:path>
              <a:path w="100329" h="838200">
                <a:moveTo>
                  <a:pt x="54229" y="11811"/>
                </a:moveTo>
                <a:lnTo>
                  <a:pt x="45974" y="11811"/>
                </a:lnTo>
                <a:lnTo>
                  <a:pt x="50086" y="18892"/>
                </a:lnTo>
                <a:lnTo>
                  <a:pt x="54229" y="11811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767830" y="5668771"/>
            <a:ext cx="224028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Franklin Gothic Book"/>
                <a:cs typeface="Franklin Gothic Book"/>
              </a:rPr>
              <a:t>Line </a:t>
            </a:r>
            <a:r>
              <a:rPr sz="1200" spc="-5" dirty="0">
                <a:latin typeface="Franklin Gothic Book"/>
                <a:cs typeface="Franklin Gothic Book"/>
              </a:rPr>
              <a:t>where warm </a:t>
            </a:r>
            <a:r>
              <a:rPr sz="1200" spc="-10" dirty="0">
                <a:latin typeface="Franklin Gothic Book"/>
                <a:cs typeface="Franklin Gothic Book"/>
              </a:rPr>
              <a:t>water </a:t>
            </a:r>
            <a:r>
              <a:rPr sz="1200" spc="-5" dirty="0">
                <a:latin typeface="Franklin Gothic Book"/>
                <a:cs typeface="Franklin Gothic Book"/>
              </a:rPr>
              <a:t>pouring </a:t>
            </a:r>
            <a:r>
              <a:rPr sz="1200" dirty="0">
                <a:latin typeface="Franklin Gothic Book"/>
                <a:cs typeface="Franklin Gothic Book"/>
              </a:rPr>
              <a:t>on  </a:t>
            </a:r>
            <a:r>
              <a:rPr sz="1200" spc="-5" dirty="0">
                <a:latin typeface="Franklin Gothic Book"/>
                <a:cs typeface="Franklin Gothic Book"/>
              </a:rPr>
              <a:t>outside </a:t>
            </a:r>
            <a:r>
              <a:rPr sz="1200" spc="-10" dirty="0">
                <a:latin typeface="Franklin Gothic Book"/>
                <a:cs typeface="Franklin Gothic Book"/>
              </a:rPr>
              <a:t>evaporated </a:t>
            </a:r>
            <a:r>
              <a:rPr sz="1200" spc="-5" dirty="0">
                <a:latin typeface="Franklin Gothic Book"/>
                <a:cs typeface="Franklin Gothic Book"/>
              </a:rPr>
              <a:t>condensation  </a:t>
            </a:r>
            <a:r>
              <a:rPr sz="1200" dirty="0">
                <a:latin typeface="Franklin Gothic Book"/>
                <a:cs typeface="Franklin Gothic Book"/>
              </a:rPr>
              <a:t>on</a:t>
            </a:r>
            <a:r>
              <a:rPr sz="1200" spc="-5" dirty="0">
                <a:latin typeface="Franklin Gothic Book"/>
                <a:cs typeface="Franklin Gothic Book"/>
              </a:rPr>
              <a:t> inside</a:t>
            </a:r>
            <a:endParaRPr sz="1200">
              <a:latin typeface="Franklin Gothic Book"/>
              <a:cs typeface="Franklin Gothic Book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7543800" y="3124200"/>
            <a:ext cx="1066800" cy="1981200"/>
          </a:xfrm>
          <a:custGeom>
            <a:avLst/>
            <a:gdLst/>
            <a:ahLst/>
            <a:cxnLst/>
            <a:rect l="l" t="t" r="r" b="b"/>
            <a:pathLst>
              <a:path w="1066800" h="1981200">
                <a:moveTo>
                  <a:pt x="0" y="0"/>
                </a:moveTo>
                <a:lnTo>
                  <a:pt x="1066800" y="1981200"/>
                </a:lnTo>
              </a:path>
            </a:pathLst>
          </a:custGeom>
          <a:ln w="9525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493634" y="6664807"/>
            <a:ext cx="1523238" cy="1195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745"/>
              </a:spcBef>
            </a:pPr>
            <a:r>
              <a:rPr spc="-5" dirty="0"/>
              <a:t>This </a:t>
            </a:r>
            <a:r>
              <a:rPr spc="-10" dirty="0"/>
              <a:t>project </a:t>
            </a:r>
            <a:r>
              <a:rPr spc="-25" dirty="0"/>
              <a:t>was </a:t>
            </a:r>
            <a:r>
              <a:rPr spc="-10" dirty="0"/>
              <a:t>made </a:t>
            </a:r>
            <a:r>
              <a:rPr spc="-5" dirty="0"/>
              <a:t>possible in part </a:t>
            </a:r>
            <a:r>
              <a:rPr spc="-15" dirty="0"/>
              <a:t>by </a:t>
            </a:r>
            <a:r>
              <a:rPr spc="-5" dirty="0"/>
              <a:t>a </a:t>
            </a:r>
            <a:r>
              <a:rPr spc="-20" dirty="0"/>
              <a:t>grant</a:t>
            </a:r>
            <a:r>
              <a:rPr spc="80" dirty="0"/>
              <a:t> </a:t>
            </a:r>
            <a:r>
              <a:rPr spc="-15" dirty="0"/>
              <a:t>from</a:t>
            </a:r>
          </a:p>
          <a:p>
            <a:pPr algn="ctr">
              <a:lnSpc>
                <a:spcPct val="100000"/>
              </a:lnSpc>
              <a:spcBef>
                <a:spcPts val="925"/>
              </a:spcBef>
            </a:pPr>
            <a:r>
              <a:rPr sz="4000" b="1" spc="-35" dirty="0">
                <a:latin typeface="Cambria"/>
                <a:cs typeface="Cambria"/>
              </a:rPr>
              <a:t>Washington’s </a:t>
            </a:r>
            <a:r>
              <a:rPr sz="4000" b="1" spc="-5" dirty="0">
                <a:latin typeface="Cambria"/>
                <a:cs typeface="Cambria"/>
              </a:rPr>
              <a:t>National </a:t>
            </a:r>
            <a:r>
              <a:rPr sz="4000" b="1" spc="-35" dirty="0">
                <a:latin typeface="Cambria"/>
                <a:cs typeface="Cambria"/>
              </a:rPr>
              <a:t>Park</a:t>
            </a:r>
            <a:r>
              <a:rPr sz="4000" b="1" spc="-15" dirty="0">
                <a:latin typeface="Cambria"/>
                <a:cs typeface="Cambria"/>
              </a:rPr>
              <a:t> </a:t>
            </a:r>
            <a:r>
              <a:rPr sz="4000" b="1" spc="-20" dirty="0">
                <a:latin typeface="Cambria"/>
                <a:cs typeface="Cambria"/>
              </a:rPr>
              <a:t>Fund.</a:t>
            </a:r>
            <a:endParaRPr sz="4000">
              <a:latin typeface="Cambria"/>
              <a:cs typeface="Cambri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733800" y="2895600"/>
            <a:ext cx="1969135" cy="1371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493634" y="6664807"/>
            <a:ext cx="1523238" cy="1195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310</Words>
  <Application>Microsoft Office PowerPoint</Application>
  <PresentationFormat>On-screen Show (4:3)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Brush Script MT</vt:lpstr>
      <vt:lpstr>Calibri</vt:lpstr>
      <vt:lpstr>Cambria</vt:lpstr>
      <vt:lpstr>Footlight MT Light</vt:lpstr>
      <vt:lpstr>Franklin Gothic Book</vt:lpstr>
      <vt:lpstr>Times New Roman</vt:lpstr>
      <vt:lpstr>Office Theme</vt:lpstr>
      <vt:lpstr>PowerPoint Presentation</vt:lpstr>
      <vt:lpstr>Condensation on the Outside</vt:lpstr>
      <vt:lpstr>Condensation on the Inside</vt:lpstr>
      <vt:lpstr>Evaporation on the Inside</vt:lpstr>
      <vt:lpstr>This project was made possible in part by a grant from Washington’s National Park Fund.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 Demonstrations</dc:title>
  <dc:creator>Olympic National Park</dc:creator>
  <cp:lastModifiedBy>Ferraro, Matthew</cp:lastModifiedBy>
  <cp:revision>1</cp:revision>
  <dcterms:created xsi:type="dcterms:W3CDTF">2020-04-15T17:33:34Z</dcterms:created>
  <dcterms:modified xsi:type="dcterms:W3CDTF">2020-04-15T17:33:58Z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2015-10-05T00:00:00Z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2020-04-15T00:00:00Z</vt:filetime>
  </property>
</Properties>
</file>